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7" r:id="rId36"/>
    <p:sldId id="291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308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jwUX4P1SR9emj9XFQUC7P7rvoR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9f2ef18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99f2ef18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9f2ef18d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9f2ef18d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9a142be3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9a142be3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99f2ef18d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99f2ef18d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9f2ef18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99f2ef18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9f2ef18d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9f2ef18d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Syllables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(g, h, i, j)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Combined 2</a:t>
            </a:r>
            <a:endParaRPr/>
          </a:p>
        </p:txBody>
      </p:sp>
      <p:pic>
        <p:nvPicPr>
          <p:cNvPr id="154" name="Google Shape;154;p10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4216" y="1690688"/>
            <a:ext cx="580178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0" descr="A graph of a diagra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652897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0"/>
          <p:cNvSpPr/>
          <p:nvPr/>
        </p:nvSpPr>
        <p:spPr>
          <a:xfrm>
            <a:off x="8095376" y="2030136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"/>
          <p:cNvSpPr/>
          <p:nvPr/>
        </p:nvSpPr>
        <p:spPr>
          <a:xfrm>
            <a:off x="9061509" y="1964422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8392243" y="1429108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 + H peaks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Combined 3</a:t>
            </a:r>
            <a:endParaRPr/>
          </a:p>
        </p:txBody>
      </p:sp>
      <p:pic>
        <p:nvPicPr>
          <p:cNvPr id="164" name="Google Shape;164;p11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4216" y="1690688"/>
            <a:ext cx="580178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 descr="A graph of a diagra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5113" y="1652897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/>
          <p:nvPr/>
        </p:nvSpPr>
        <p:spPr>
          <a:xfrm>
            <a:off x="8212822" y="1921079"/>
            <a:ext cx="461395" cy="146947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1"/>
          <p:cNvSpPr/>
          <p:nvPr/>
        </p:nvSpPr>
        <p:spPr>
          <a:xfrm>
            <a:off x="9178955" y="1996580"/>
            <a:ext cx="461395" cy="139397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8425612" y="1283565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 + H peaks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Noise</a:t>
            </a:r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Noise</a:t>
            </a:r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vary in length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Mostly low frequency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Seems to have consistent peak at ~ 7250 Hz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affect amplitude differently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Noise 1:</a:t>
            </a:r>
            <a:endParaRPr/>
          </a:p>
        </p:txBody>
      </p:sp>
      <p:pic>
        <p:nvPicPr>
          <p:cNvPr id="186" name="Google Shape;186;p14" descr="A graph of a wavefor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9868" y="1690688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98084" y="1690688"/>
            <a:ext cx="58017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4"/>
          <p:cNvSpPr/>
          <p:nvPr/>
        </p:nvSpPr>
        <p:spPr>
          <a:xfrm>
            <a:off x="9019564" y="4195893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9739631" y="4195893"/>
            <a:ext cx="2452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Peak around ~7250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Noise 2:</a:t>
            </a:r>
            <a:endParaRPr/>
          </a:p>
        </p:txBody>
      </p:sp>
      <p:pic>
        <p:nvPicPr>
          <p:cNvPr id="195" name="Google Shape;195;p15" descr="A graph of a sound wav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2088" y="1787834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5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-15575" y="1690688"/>
            <a:ext cx="58017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5"/>
          <p:cNvSpPr/>
          <p:nvPr/>
        </p:nvSpPr>
        <p:spPr>
          <a:xfrm>
            <a:off x="8784672" y="4254617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5"/>
          <p:cNvSpPr txBox="1"/>
          <p:nvPr/>
        </p:nvSpPr>
        <p:spPr>
          <a:xfrm>
            <a:off x="9286625" y="4254616"/>
            <a:ext cx="2452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Peak around ~7250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Noise 3:</a:t>
            </a:r>
            <a:endParaRPr/>
          </a:p>
        </p:txBody>
      </p:sp>
      <p:pic>
        <p:nvPicPr>
          <p:cNvPr id="204" name="Google Shape;204;p16" descr="A graph of a sound wav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838813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15024" y="1690688"/>
            <a:ext cx="58017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/>
          <p:nvPr/>
        </p:nvSpPr>
        <p:spPr>
          <a:xfrm>
            <a:off x="8952452" y="4313340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9413847" y="4397229"/>
            <a:ext cx="2452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Peak around ~7250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Noise 4:</a:t>
            </a:r>
            <a:endParaRPr/>
          </a:p>
        </p:txBody>
      </p:sp>
      <p:pic>
        <p:nvPicPr>
          <p:cNvPr id="213" name="Google Shape;213;p17" descr="A graph of a wavefor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873752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216" y="1837657"/>
            <a:ext cx="58017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7"/>
          <p:cNvSpPr/>
          <p:nvPr/>
        </p:nvSpPr>
        <p:spPr>
          <a:xfrm>
            <a:off x="8918896" y="4355285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7"/>
          <p:cNvSpPr txBox="1"/>
          <p:nvPr/>
        </p:nvSpPr>
        <p:spPr>
          <a:xfrm>
            <a:off x="9380291" y="4355285"/>
            <a:ext cx="2452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Peak around ~7250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Noise 5:</a:t>
            </a:r>
            <a:endParaRPr/>
          </a:p>
        </p:txBody>
      </p:sp>
      <p:pic>
        <p:nvPicPr>
          <p:cNvPr id="222" name="Google Shape;222;p18" descr="A graph of a sound wav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2166" y="1690688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20382" y="1690688"/>
            <a:ext cx="58017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/>
          <p:nvPr/>
        </p:nvSpPr>
        <p:spPr>
          <a:xfrm>
            <a:off x="8885340" y="4195894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8"/>
          <p:cNvSpPr txBox="1"/>
          <p:nvPr/>
        </p:nvSpPr>
        <p:spPr>
          <a:xfrm>
            <a:off x="9384352" y="4405618"/>
            <a:ext cx="2452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Peak around ~7250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Noise 6:</a:t>
            </a:r>
            <a:endParaRPr/>
          </a:p>
        </p:txBody>
      </p:sp>
      <p:pic>
        <p:nvPicPr>
          <p:cNvPr id="231" name="Google Shape;231;p19" descr="A graph of a waveform and a line graph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6222" y="1652897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 descr="A graph and diagram of a sound wav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4216" y="1690688"/>
            <a:ext cx="58017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/>
          <p:nvPr/>
        </p:nvSpPr>
        <p:spPr>
          <a:xfrm>
            <a:off x="8792308" y="4095226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9215637" y="4497897"/>
            <a:ext cx="2452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Peak around ~7250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Raw Syllable</a:t>
            </a:r>
            <a:endParaRPr/>
          </a:p>
        </p:txBody>
      </p:sp>
      <p:pic>
        <p:nvPicPr>
          <p:cNvPr id="91" name="Google Shape;91;p2" descr="A collage of different colored wav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311209"/>
            <a:ext cx="10120852" cy="51816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3691155" y="2135197"/>
            <a:ext cx="26676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Highest max amplitude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Calibri"/>
              <a:buNone/>
            </a:pPr>
            <a:r>
              <a:rPr lang="en-US" sz="5500"/>
              <a:t>30 second clips of noise / quiet</a:t>
            </a:r>
            <a:endParaRPr/>
          </a:p>
        </p:txBody>
      </p:sp>
      <p:sp>
        <p:nvSpPr>
          <p:cNvPr id="240" name="Google Shape;24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(unfiltered)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30s noise 1</a:t>
            </a:r>
            <a:endParaRPr/>
          </a:p>
        </p:txBody>
      </p:sp>
      <p:pic>
        <p:nvPicPr>
          <p:cNvPr id="246" name="Google Shape;246;p21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3853" y="1690688"/>
            <a:ext cx="580178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 descr="A diagram of a wavefor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5637" y="1999452"/>
            <a:ext cx="5183224" cy="388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1"/>
          <p:cNvSpPr/>
          <p:nvPr/>
        </p:nvSpPr>
        <p:spPr>
          <a:xfrm>
            <a:off x="8801450" y="4187505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9300462" y="4397229"/>
            <a:ext cx="2452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Peak around ~7250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30s noise 2</a:t>
            </a:r>
            <a:endParaRPr/>
          </a:p>
        </p:txBody>
      </p:sp>
      <p:pic>
        <p:nvPicPr>
          <p:cNvPr id="255" name="Google Shape;255;p22" descr="A close-up of a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770" y="1469327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 descr="A diagram of a wavefor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580008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/>
          <p:nvPr/>
        </p:nvSpPr>
        <p:spPr>
          <a:xfrm>
            <a:off x="8927285" y="4061670"/>
            <a:ext cx="461395" cy="140935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9426297" y="4271394"/>
            <a:ext cx="2452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Peak around ~7250 Hz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264" name="Google Shape;264;p23" descr="A graph of a diagra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68" y="0"/>
            <a:ext cx="3472495" cy="2604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 descr="A diagram of a waveform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589940" y="3732586"/>
            <a:ext cx="3763860" cy="282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 descr="A diagram of a wavefor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0369" y="835013"/>
            <a:ext cx="3863431" cy="289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 descr="A graph of a diagram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118" y="2283799"/>
            <a:ext cx="3281797" cy="246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 descr="A graph of a diagram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7946" y="4712969"/>
            <a:ext cx="3087969" cy="231597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/>
          <p:nvPr/>
        </p:nvSpPr>
        <p:spPr>
          <a:xfrm>
            <a:off x="7742647" y="465681"/>
            <a:ext cx="2452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Quiet / Noise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Filtering on amplitude</a:t>
            </a: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Cut by 30 second chunks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clip1</a:t>
            </a:r>
            <a:endParaRPr/>
          </a:p>
        </p:txBody>
      </p:sp>
      <p:pic>
        <p:nvPicPr>
          <p:cNvPr id="281" name="Google Shape;281;p25" descr="A diagram of a wavefor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7947" y="1905554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 descr="A diagram of a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54333" y="1562351"/>
            <a:ext cx="6066256" cy="454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/>
          <p:nvPr/>
        </p:nvSpPr>
        <p:spPr>
          <a:xfrm>
            <a:off x="4630722" y="2761861"/>
            <a:ext cx="1032959" cy="66713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4556907" y="2392529"/>
            <a:ext cx="19714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Syllables here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clip2</a:t>
            </a:r>
            <a:endParaRPr/>
          </a:p>
        </p:txBody>
      </p:sp>
      <p:pic>
        <p:nvPicPr>
          <p:cNvPr id="290" name="Google Shape;290;p26" descr="A green and red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4051" y="1972728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 descr="A close-up of a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85478" y="1600367"/>
            <a:ext cx="6442465" cy="483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/>
          <p:nvPr/>
        </p:nvSpPr>
        <p:spPr>
          <a:xfrm>
            <a:off x="2869034" y="2594082"/>
            <a:ext cx="1728133" cy="778292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3858380" y="3450190"/>
            <a:ext cx="19714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Syllables here</a:t>
            </a:r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4844087" y="798080"/>
            <a:ext cx="562901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minimal noise in this clip, so the scaling is off.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clip3</a:t>
            </a:r>
            <a:endParaRPr/>
          </a:p>
        </p:txBody>
      </p:sp>
      <p:pic>
        <p:nvPicPr>
          <p:cNvPr id="300" name="Google Shape;300;p27" descr="A diagram of a wavefor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0624" y="1835486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63551" y="1482558"/>
            <a:ext cx="6167073" cy="462530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/>
          <p:nvPr/>
        </p:nvSpPr>
        <p:spPr>
          <a:xfrm>
            <a:off x="2650921" y="2713901"/>
            <a:ext cx="1032959" cy="667139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2577106" y="2344569"/>
            <a:ext cx="19714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Syllables here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8" descr="A graph showing a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5445" y="943862"/>
            <a:ext cx="10838355" cy="554901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30 min clip1</a:t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5869497" y="3414320"/>
            <a:ext cx="453006" cy="10486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9218102" y="3429000"/>
            <a:ext cx="453006" cy="10486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7322189" y="5300583"/>
            <a:ext cx="19714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Syllables here</a:t>
            </a:r>
            <a:endParaRPr/>
          </a:p>
        </p:txBody>
      </p:sp>
      <p:cxnSp>
        <p:nvCxnSpPr>
          <p:cNvPr id="313" name="Google Shape;313;p28"/>
          <p:cNvCxnSpPr/>
          <p:nvPr/>
        </p:nvCxnSpPr>
        <p:spPr>
          <a:xfrm rot="10800000">
            <a:off x="6392411" y="4555222"/>
            <a:ext cx="929778" cy="745361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4" name="Google Shape;314;p28"/>
          <p:cNvCxnSpPr/>
          <p:nvPr/>
        </p:nvCxnSpPr>
        <p:spPr>
          <a:xfrm rot="10800000" flipH="1">
            <a:off x="8690994" y="4555222"/>
            <a:ext cx="527108" cy="745361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9" descr="A graph showing a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05256"/>
            <a:ext cx="10718441" cy="548761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30 min clip2</a:t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3679969" y="3567469"/>
            <a:ext cx="1319870" cy="104862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5182997" y="5483412"/>
            <a:ext cx="19714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Syllables here</a:t>
            </a:r>
            <a:endParaRPr/>
          </a:p>
        </p:txBody>
      </p:sp>
      <p:cxnSp>
        <p:nvCxnSpPr>
          <p:cNvPr id="323" name="Google Shape;323;p29"/>
          <p:cNvCxnSpPr/>
          <p:nvPr/>
        </p:nvCxnSpPr>
        <p:spPr>
          <a:xfrm rot="10800000">
            <a:off x="4345497" y="4723002"/>
            <a:ext cx="837500" cy="760410"/>
          </a:xfrm>
          <a:prstGeom prst="straightConnector1">
            <a:avLst/>
          </a:prstGeom>
          <a:noFill/>
          <a:ln w="5715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Filtered Syllable</a:t>
            </a:r>
            <a:endParaRPr/>
          </a:p>
        </p:txBody>
      </p:sp>
      <p:pic>
        <p:nvPicPr>
          <p:cNvPr id="98" name="Google Shape;98;p3" descr="A collage of different colored wav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9050" y="1253331"/>
            <a:ext cx="10233900" cy="523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Issues:</a:t>
            </a:r>
            <a:endParaRPr/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Cutting in consistent intervals (ex: 30s) is probably OK.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/>
              <a:t>Risks cutting in the middle of a song</a:t>
            </a:r>
            <a:endParaRPr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/>
              <a:t>Clips may have significant amount of noise (may be problematic when filtering by Fourier spectrum).</a:t>
            </a:r>
            <a:endParaRPr/>
          </a:p>
          <a:p>
            <a:pPr marL="914400" lvl="1" indent="-46386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50"/>
              <a:t>Not the most efficient. 30s clip is ~3 MB, when the song we want is probably a few seconds ~ 100’s KB.</a:t>
            </a:r>
            <a:endParaRPr sz="2550"/>
          </a:p>
          <a:p>
            <a:pPr marL="9144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-US" b="1"/>
              <a:t>Tweetynet: </a:t>
            </a:r>
            <a:r>
              <a:rPr lang="en-US"/>
              <a:t>Generally good at ignoring noise. </a:t>
            </a:r>
            <a:endParaRPr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- However, not perfect.</a:t>
            </a:r>
            <a:endParaRPr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- Optimal to </a:t>
            </a:r>
            <a:r>
              <a:rPr lang="en-US" b="1"/>
              <a:t>minimize</a:t>
            </a:r>
            <a:r>
              <a:rPr lang="en-US"/>
              <a:t> amount of noise in Tweetynet input to reduce chance of incorrect labeling.</a:t>
            </a:r>
            <a:endParaRPr/>
          </a:p>
          <a:p>
            <a:pPr marL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30" name="Google Shape;330;p30"/>
          <p:cNvSpPr txBox="1"/>
          <p:nvPr/>
        </p:nvSpPr>
        <p:spPr>
          <a:xfrm>
            <a:off x="838200" y="4459920"/>
            <a:ext cx="10515600" cy="18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marR="0" lvl="0" indent="-20193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reduce risk of cutting in middle of song?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434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Cut in larger chunks (ex: 30 min) -&gt;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Tweetynet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However, this is not very computationally efficient.</a:t>
            </a:r>
            <a:endParaRPr dirty="0"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optimal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Tweetynet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Probably only a few seconds of song in the whole length</a:t>
            </a:r>
            <a:endParaRPr dirty="0"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.wav format: ~100 MB of audio, probably ~100’s KB of interest</a:t>
            </a:r>
            <a:endParaRPr dirty="0"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1" descr="A graph of different colored lin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51" y="1545977"/>
            <a:ext cx="8499055" cy="435133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337" name="Google Shape;337;p31" descr="A graph of a sound wav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30534" y="87903"/>
            <a:ext cx="3888198" cy="291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 descr="A graph of a diagram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2301" y="3429000"/>
            <a:ext cx="4096431" cy="307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344" name="Google Shape;344;p32" descr="A graph of a diagram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1884" y="1566849"/>
            <a:ext cx="4965734" cy="372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 descr="A graph of a wavefor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2660" y="1678845"/>
            <a:ext cx="4667076" cy="350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Alternative:</a:t>
            </a:r>
            <a:endParaRPr/>
          </a:p>
        </p:txBody>
      </p:sp>
      <p:sp>
        <p:nvSpPr>
          <p:cNvPr id="351" name="Google Shape;35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Step 1: Use a nonlinear method decide on where might be a “good place” to cut.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dirty="0"/>
              <a:t>2: Filter based on amplitude.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dirty="0"/>
              <a:t>3: Filter based off on Fourier / power spectrum.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9D91AE-A648-462E-9A73-861FDAB32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74" y="1027906"/>
            <a:ext cx="5700024" cy="51673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4" descr="A graph of a graph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3299" y="2531171"/>
            <a:ext cx="8296711" cy="4247743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My method</a:t>
            </a: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1"/>
          </p:nvPr>
        </p:nvSpPr>
        <p:spPr>
          <a:xfrm>
            <a:off x="838200" y="146489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Based on the overlap of 2 moving averages to generate a “mask”.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Drop section if length threshold is not exceeded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Merge section if section is within certain distance from another.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Then apply the mask to the waveform</a:t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4404220" y="3229762"/>
            <a:ext cx="1342239" cy="28187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6646178" y="3113649"/>
            <a:ext cx="2715936" cy="2993536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2652317" y="3197604"/>
            <a:ext cx="1342239" cy="2818700"/>
          </a:xfrm>
          <a:prstGeom prst="rect">
            <a:avLst/>
          </a:prstGeom>
          <a:noFill/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34"/>
          <p:cNvCxnSpPr/>
          <p:nvPr/>
        </p:nvCxnSpPr>
        <p:spPr>
          <a:xfrm rot="10800000">
            <a:off x="3800213" y="6191075"/>
            <a:ext cx="763398" cy="46978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5" name="Google Shape;365;p34"/>
          <p:cNvCxnSpPr/>
          <p:nvPr/>
        </p:nvCxnSpPr>
        <p:spPr>
          <a:xfrm rot="10800000">
            <a:off x="4833807" y="6048462"/>
            <a:ext cx="205704" cy="37750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6" name="Google Shape;366;p34"/>
          <p:cNvCxnSpPr/>
          <p:nvPr/>
        </p:nvCxnSpPr>
        <p:spPr>
          <a:xfrm rot="10800000" flipH="1">
            <a:off x="6605725" y="6204300"/>
            <a:ext cx="748800" cy="223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7" name="Google Shape;367;p34"/>
          <p:cNvSpPr txBox="1"/>
          <p:nvPr/>
        </p:nvSpPr>
        <p:spPr>
          <a:xfrm>
            <a:off x="4633176" y="6443000"/>
            <a:ext cx="2925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overlaps would be considered as 3 separate sections.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245A-316A-6D61-34E4-EA84F88B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mask to audio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96FB4-59E1-E99D-F859-B572F3487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901F26-A464-B0C0-48B4-2F4DC920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55" y="1923796"/>
            <a:ext cx="4763178" cy="3572384"/>
          </a:xfrm>
          <a:prstGeom prst="rect">
            <a:avLst/>
          </a:prstGeom>
        </p:spPr>
      </p:pic>
      <p:pic>
        <p:nvPicPr>
          <p:cNvPr id="7" name="Picture 6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0699166-4D47-DCD0-EEB2-A487CE2D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90" y="2033888"/>
            <a:ext cx="4616389" cy="346229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AE17F0B-C2A4-88A9-B723-6721D65B0BF9}"/>
              </a:ext>
            </a:extLst>
          </p:cNvPr>
          <p:cNvSpPr/>
          <p:nvPr/>
        </p:nvSpPr>
        <p:spPr>
          <a:xfrm>
            <a:off x="5238631" y="3542777"/>
            <a:ext cx="923278" cy="4682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1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5" descr="A graph of different colored lin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5058" y="2402158"/>
            <a:ext cx="6294051" cy="322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Next step:	</a:t>
            </a:r>
            <a:endParaRPr/>
          </a:p>
        </p:txBody>
      </p:sp>
      <p:sp>
        <p:nvSpPr>
          <p:cNvPr id="380" name="Google Shape;380;p35"/>
          <p:cNvSpPr txBox="1">
            <a:spLocks noGrp="1"/>
          </p:cNvSpPr>
          <p:nvPr>
            <p:ph type="body" idx="1"/>
          </p:nvPr>
        </p:nvSpPr>
        <p:spPr>
          <a:xfrm>
            <a:off x="838200" y="138100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we know the average amplitude /typical power spectrum of our syllables. We can filter by amplitude / fft.</a:t>
            </a:r>
            <a:endParaRPr/>
          </a:p>
        </p:txBody>
      </p:sp>
      <p:pic>
        <p:nvPicPr>
          <p:cNvPr id="381" name="Google Shape;381;p35" descr="A collage of different colored wav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95" y="2402158"/>
            <a:ext cx="6263480" cy="3206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30 min clip 1, cut locations</a:t>
            </a:r>
            <a:endParaRPr/>
          </a:p>
        </p:txBody>
      </p:sp>
      <p:pic>
        <p:nvPicPr>
          <p:cNvPr id="373" name="Google Shape;373;p36" descr="A green and blue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98300" y="1283051"/>
            <a:ext cx="9994774" cy="546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After amplitude / fft filtering</a:t>
            </a:r>
            <a:endParaRPr/>
          </a:p>
        </p:txBody>
      </p:sp>
      <p:pic>
        <p:nvPicPr>
          <p:cNvPr id="387" name="Google Shape;387;p37" descr="A graph showing a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5227" y="1406834"/>
            <a:ext cx="10647240" cy="545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Results 1</a:t>
            </a:r>
            <a:endParaRPr/>
          </a:p>
        </p:txBody>
      </p:sp>
      <p:sp>
        <p:nvSpPr>
          <p:cNvPr id="393" name="Google Shape;39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824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original clip: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G= 14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H= 14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I= 14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J= 12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Total size of outputs: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998 KB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394" name="Google Shape;394;p3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2794" y="1825625"/>
            <a:ext cx="570248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 txBox="1"/>
          <p:nvPr/>
        </p:nvSpPr>
        <p:spPr>
          <a:xfrm>
            <a:off x="5522793" y="1456293"/>
            <a:ext cx="34114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did </a:t>
            </a: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miss any syllables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Raw Fourier</a:t>
            </a:r>
            <a:endParaRPr/>
          </a:p>
        </p:txBody>
      </p:sp>
      <p:pic>
        <p:nvPicPr>
          <p:cNvPr id="104" name="Google Shape;104;p4" descr="A group of graphs showing different color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3746" y="1251409"/>
            <a:ext cx="10004508" cy="51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3422708" y="2080470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~4000 Hz</a:t>
            </a:r>
            <a:endParaRPr/>
          </a:p>
        </p:txBody>
      </p:sp>
      <p:sp>
        <p:nvSpPr>
          <p:cNvPr id="106" name="Google Shape;106;p4"/>
          <p:cNvSpPr txBox="1"/>
          <p:nvPr/>
        </p:nvSpPr>
        <p:spPr>
          <a:xfrm>
            <a:off x="8272943" y="2080470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~7250 Hz</a:t>
            </a:r>
            <a:endParaRPr/>
          </a:p>
        </p:txBody>
      </p:sp>
      <p:sp>
        <p:nvSpPr>
          <p:cNvPr id="107" name="Google Shape;107;p4"/>
          <p:cNvSpPr txBox="1"/>
          <p:nvPr/>
        </p:nvSpPr>
        <p:spPr>
          <a:xfrm>
            <a:off x="4112003" y="2782088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~7250 Hz </a:t>
            </a:r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400176" y="4889233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~7250 Hz</a:t>
            </a:r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4029511" y="4704567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~7250 Hz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30 min clip 2, cut locations</a:t>
            </a:r>
            <a:endParaRPr/>
          </a:p>
        </p:txBody>
      </p:sp>
      <p:pic>
        <p:nvPicPr>
          <p:cNvPr id="401" name="Google Shape;401;p39" descr="A green and blue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01854" y="1367916"/>
            <a:ext cx="9788292" cy="501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After amplitude / fft filtering</a:t>
            </a:r>
            <a:endParaRPr/>
          </a:p>
        </p:txBody>
      </p:sp>
      <p:pic>
        <p:nvPicPr>
          <p:cNvPr id="407" name="Google Shape;407;p40" descr="A blue and red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305507"/>
            <a:ext cx="9657210" cy="494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Results 2</a:t>
            </a:r>
            <a:endParaRPr/>
          </a:p>
        </p:txBody>
      </p:sp>
      <p:sp>
        <p:nvSpPr>
          <p:cNvPr id="413" name="Google Shape;413;p41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352407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original clip: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G= 10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H= 10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I= 10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J= 9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Total size of outputs: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712 KB</a:t>
            </a:r>
            <a:endParaRPr dirty="0"/>
          </a:p>
        </p:txBody>
      </p:sp>
      <p:pic>
        <p:nvPicPr>
          <p:cNvPr id="414" name="Google Shape;414;p41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5293" y="1825625"/>
            <a:ext cx="6496361" cy="470511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1"/>
          <p:cNvSpPr txBox="1"/>
          <p:nvPr/>
        </p:nvSpPr>
        <p:spPr>
          <a:xfrm>
            <a:off x="5314246" y="1506022"/>
            <a:ext cx="34606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did </a:t>
            </a: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miss any syllables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Output is same even with .flac as input</a:t>
            </a:r>
            <a:endParaRPr/>
          </a:p>
        </p:txBody>
      </p:sp>
      <p:pic>
        <p:nvPicPr>
          <p:cNvPr id="421" name="Google Shape;421;p42" descr="A graph of a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2378459"/>
            <a:ext cx="580178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7109" y="1581505"/>
            <a:ext cx="5801784" cy="494470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2"/>
          <p:cNvSpPr txBox="1"/>
          <p:nvPr/>
        </p:nvSpPr>
        <p:spPr>
          <a:xfrm>
            <a:off x="1106648" y="1211578"/>
            <a:ext cx="454680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(Zetian records in .flac format)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output must be saved as .wav, (Tweetynet doesn’t accept .flac).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7951-B6DC-465A-D820-732BE3A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2 hour .</a:t>
            </a:r>
            <a:r>
              <a:rPr lang="en-US" dirty="0" err="1"/>
              <a:t>flac</a:t>
            </a:r>
            <a:r>
              <a:rPr lang="en-US" dirty="0"/>
              <a:t> file: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766B6-D315-EBEB-00C7-FAD6006D0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784678" cy="4351338"/>
          </a:xfrm>
        </p:spPr>
        <p:txBody>
          <a:bodyPr/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original clip: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G= 52 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H= 52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I= 52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J= 47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Total size of output: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highlight>
                  <a:srgbClr val="FFFF00"/>
                </a:highlight>
              </a:rPr>
              <a:t>3.64 MB</a:t>
            </a:r>
          </a:p>
          <a:p>
            <a:pPr marL="228600" indent="-228600">
              <a:spcBef>
                <a:spcPts val="500"/>
              </a:spcBef>
              <a:buSzPts val="2400"/>
            </a:pPr>
            <a:r>
              <a:rPr lang="en-US" dirty="0"/>
              <a:t>The index of the audio is </a:t>
            </a:r>
            <a:r>
              <a:rPr lang="en-US" b="1" dirty="0"/>
              <a:t>known</a:t>
            </a:r>
            <a:r>
              <a:rPr lang="en-US" dirty="0"/>
              <a:t> = can map back to original (unfiltered) audio.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0D8B9B-851D-426F-1247-96F9AAF4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31" y="1543927"/>
            <a:ext cx="5818660" cy="5274860"/>
          </a:xfrm>
          <a:prstGeom prst="rect">
            <a:avLst/>
          </a:prstGeom>
        </p:spPr>
      </p:pic>
      <p:sp>
        <p:nvSpPr>
          <p:cNvPr id="6" name="Google Shape;395;p38">
            <a:extLst>
              <a:ext uri="{FF2B5EF4-FFF2-40B4-BE49-F238E27FC236}">
                <a16:creationId xmlns:a16="http://schemas.microsoft.com/office/drawing/2014/main" id="{3BAFD3AC-2067-F25C-401C-88B993AEB50F}"/>
              </a:ext>
            </a:extLst>
          </p:cNvPr>
          <p:cNvSpPr txBox="1"/>
          <p:nvPr/>
        </p:nvSpPr>
        <p:spPr>
          <a:xfrm>
            <a:off x="8358992" y="1174595"/>
            <a:ext cx="34114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did </a:t>
            </a: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miss any syllables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222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Methods continued…</a:t>
            </a:r>
            <a:endParaRPr/>
          </a:p>
        </p:txBody>
      </p:sp>
      <p:sp>
        <p:nvSpPr>
          <p:cNvPr id="429" name="Google Shape;429;p43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65471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4193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Benefits of my algorithm:</a:t>
            </a:r>
            <a:endParaRPr dirty="0"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Achieves </a:t>
            </a:r>
            <a:r>
              <a:rPr lang="en-US" b="1" dirty="0"/>
              <a:t>nonlinear</a:t>
            </a:r>
            <a:r>
              <a:rPr lang="en-US" dirty="0"/>
              <a:t> cutting of audio signal.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Reduces chance of cutting in the middle of a syllable.</a:t>
            </a:r>
            <a:endParaRPr dirty="0"/>
          </a:p>
          <a:p>
            <a:pPr marL="1143000" lvl="2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Noise is basically “ignored”.</a:t>
            </a:r>
            <a:endParaRPr dirty="0"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Forwards-backwards filtering.</a:t>
            </a:r>
            <a:endParaRPr dirty="0"/>
          </a:p>
          <a:p>
            <a:pPr marL="1143000" lvl="2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No delay or phase shift.</a:t>
            </a:r>
            <a:endParaRPr dirty="0"/>
          </a:p>
          <a:p>
            <a:pPr marL="1143000" lvl="2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Exact position of outputs relative to original are known.</a:t>
            </a:r>
            <a:endParaRPr dirty="0"/>
          </a:p>
          <a:p>
            <a:pPr marL="1143000" lvl="2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= can easily map back to unfiltered audio signal.</a:t>
            </a:r>
            <a:endParaRPr dirty="0"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Scalable.</a:t>
            </a:r>
            <a:r>
              <a:rPr lang="en-US" dirty="0"/>
              <a:t> ~100’s of KB (vs. ~3 MB’s of 30 second clip).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Using 30s clips: ~10 MB / 30 min. 20 </a:t>
            </a:r>
            <a:r>
              <a:rPr lang="en-US" dirty="0" err="1"/>
              <a:t>hrs</a:t>
            </a:r>
            <a:r>
              <a:rPr lang="en-US" dirty="0"/>
              <a:t> of recordings = ~300-400 MB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Using my method: ~1 MB / 30 min. </a:t>
            </a:r>
            <a:r>
              <a:rPr lang="en-US" dirty="0">
                <a:highlight>
                  <a:srgbClr val="FFFF00"/>
                </a:highlight>
              </a:rPr>
              <a:t>(reduction of x10)</a:t>
            </a:r>
            <a:r>
              <a:rPr lang="en-US" dirty="0"/>
              <a:t>.</a:t>
            </a:r>
            <a:endParaRPr dirty="0"/>
          </a:p>
          <a:p>
            <a:pPr marL="685800" lvl="1" indent="-2400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Applicable to other animals?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Budgie, singing mouse.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9f2ef18d5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Drawbacks</a:t>
            </a:r>
            <a:endParaRPr/>
          </a:p>
        </p:txBody>
      </p:sp>
      <p:sp>
        <p:nvSpPr>
          <p:cNvPr id="435" name="Google Shape;435;g299f2ef18d5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Requires additional testing.</a:t>
            </a:r>
            <a:endParaRPr dirty="0"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most I tried is 2hrs clip</a:t>
            </a:r>
            <a:endParaRPr dirty="0"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Edge cases?</a:t>
            </a:r>
            <a:endParaRPr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optimization required.</a:t>
            </a:r>
            <a:endParaRPr dirty="0"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/>
              <a:t>numpy</a:t>
            </a:r>
            <a:r>
              <a:rPr lang="en-US" dirty="0"/>
              <a:t> has significantly less memory overhead.</a:t>
            </a:r>
            <a:endParaRPr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a real time method.</a:t>
            </a:r>
            <a:endParaRPr dirty="0"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Alternatives: Hilbert Huang Transform?</a:t>
            </a:r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Linear phase filter (instead of forwards/backwards filtering)</a:t>
            </a:r>
          </a:p>
          <a:p>
            <a:pPr marL="1143000" lvl="2" indent="-228600"/>
            <a:r>
              <a:rPr lang="en-US" dirty="0"/>
              <a:t>Delay is known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Future steps</a:t>
            </a:r>
            <a:endParaRPr/>
          </a:p>
        </p:txBody>
      </p:sp>
      <p:sp>
        <p:nvSpPr>
          <p:cNvPr id="441" name="Google Shape;441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Refactor the source code (= optimize / easy to read).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More testing required.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-&gt; Apply this to the full audio signal (22 </a:t>
            </a:r>
            <a:r>
              <a:rPr lang="en-US" dirty="0" err="1"/>
              <a:t>hrs</a:t>
            </a:r>
            <a:r>
              <a:rPr lang="en-US" dirty="0"/>
              <a:t>, 44 min long)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/>
              <a:t>= efficient </a:t>
            </a:r>
            <a:r>
              <a:rPr lang="en-US" b="1" dirty="0" err="1"/>
              <a:t>Tweetynet</a:t>
            </a:r>
            <a:r>
              <a:rPr lang="en-US" b="1" dirty="0"/>
              <a:t> pipeline to analyze Finch song.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g299f2ef18d5_0_20" descr="A graph of a graph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951" y="3062149"/>
            <a:ext cx="7414051" cy="37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99f2ef18d5_0_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Average:</a:t>
            </a:r>
            <a:endParaRPr/>
          </a:p>
        </p:txBody>
      </p:sp>
      <p:sp>
        <p:nvSpPr>
          <p:cNvPr id="448" name="Google Shape;448;g299f2ef18d5_0_20"/>
          <p:cNvSpPr txBox="1">
            <a:spLocks noGrp="1"/>
          </p:cNvSpPr>
          <p:nvPr>
            <p:ph type="body" idx="1"/>
          </p:nvPr>
        </p:nvSpPr>
        <p:spPr>
          <a:xfrm>
            <a:off x="838200" y="16423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1934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Average of surrounding samples:</a:t>
            </a:r>
            <a:endParaRPr/>
          </a:p>
          <a:p>
            <a:pPr marL="685800" lvl="1" indent="-292100" algn="l" rtl="0"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P_long = 250 ms * 3 samples / ms = 750 samples.</a:t>
            </a:r>
            <a:endParaRPr/>
          </a:p>
          <a:p>
            <a:pPr marL="685800" lvl="1" indent="-292100" algn="l" rtl="0"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P_short = 50 ms * 3 samples / ms = 150 samples.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9" name="Google Shape;449;g299f2ef18d5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75" y="3637000"/>
            <a:ext cx="40005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a142be37b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Moving Average:</a:t>
            </a:r>
            <a:endParaRPr/>
          </a:p>
        </p:txBody>
      </p:sp>
      <p:sp>
        <p:nvSpPr>
          <p:cNvPr id="455" name="Google Shape;455;g29a142be37b_0_0"/>
          <p:cNvSpPr txBox="1">
            <a:spLocks noGrp="1"/>
          </p:cNvSpPr>
          <p:nvPr>
            <p:ph type="body" idx="1"/>
          </p:nvPr>
        </p:nvSpPr>
        <p:spPr>
          <a:xfrm>
            <a:off x="838200" y="16423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1934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Example:</a:t>
            </a:r>
            <a:endParaRPr/>
          </a:p>
          <a:p>
            <a:pPr marL="685800" lvl="1" indent="-292100" algn="l" rtl="0"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Given vector a = [ 3 6 9 6 12 ]</a:t>
            </a:r>
            <a:endParaRPr/>
          </a:p>
          <a:p>
            <a:pPr marL="685800" lvl="1" indent="-292100" algn="l" rtl="0"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3 point smooth filter b = [ ⅓ ⅓ ⅓ ]</a:t>
            </a:r>
            <a:endParaRPr/>
          </a:p>
          <a:p>
            <a:pPr marL="685800" lvl="1" indent="-292100" algn="l" rtl="0">
              <a:spcBef>
                <a:spcPts val="5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 conv(a,b) = [ 1 3 6 7 9 6 4 ]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6" name="Google Shape;456;g29a142be37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51" y="3725044"/>
            <a:ext cx="40005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Filtered Fourier</a:t>
            </a:r>
            <a:endParaRPr/>
          </a:p>
        </p:txBody>
      </p:sp>
      <p:pic>
        <p:nvPicPr>
          <p:cNvPr id="115" name="Google Shape;115;p5" descr="A group of graphs showing different colored lin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56073" y="1229803"/>
            <a:ext cx="10279854" cy="5263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3431097" y="2080470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~4000 Hz</a:t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8340055" y="2265136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~7250 Hz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4179115" y="2966754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~7250 Hz 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8403243" y="4918271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~7250 Hz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4096623" y="4889233"/>
            <a:ext cx="1166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~7250 Hz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9f2ef18d5_0_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 Fourier Transform-based convolution</a:t>
            </a:r>
            <a:endParaRPr/>
          </a:p>
        </p:txBody>
      </p:sp>
      <p:sp>
        <p:nvSpPr>
          <p:cNvPr id="462" name="Google Shape;462;g299f2ef18d5_0_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1934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/>
              <a:t>Standard convolution has O(n^2) complexity</a:t>
            </a:r>
            <a:endParaRPr dirty="0"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OK for short signals (ex: 30s = 900,000 samples)</a:t>
            </a:r>
            <a:endParaRPr dirty="0"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However, not scalable.</a:t>
            </a:r>
            <a:endParaRPr dirty="0"/>
          </a:p>
          <a:p>
            <a:pPr marL="228600" lvl="0" indent="-241934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/>
              <a:t>Fft</a:t>
            </a:r>
            <a:r>
              <a:rPr lang="en-US" dirty="0"/>
              <a:t> based convolution has computational complexity of: </a:t>
            </a:r>
            <a:r>
              <a:rPr lang="en-US" b="1" dirty="0"/>
              <a:t>O(n log2 n)</a:t>
            </a:r>
            <a:endParaRPr b="1" dirty="0"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Much more efficient for longer signals (ex: 30+ minutes).</a:t>
            </a:r>
            <a:endParaRPr dirty="0"/>
          </a:p>
        </p:txBody>
      </p:sp>
      <p:pic>
        <p:nvPicPr>
          <p:cNvPr id="463" name="Google Shape;463;g299f2ef18d5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165" y="4563122"/>
            <a:ext cx="5151669" cy="161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4" descr="A graph with lines and numb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514" y="963001"/>
            <a:ext cx="6589486" cy="494211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Preprocessing Filter Choice:</a:t>
            </a:r>
            <a:endParaRPr/>
          </a:p>
        </p:txBody>
      </p: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933408" y="1690688"/>
            <a:ext cx="466910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8</a:t>
            </a:r>
            <a:r>
              <a:rPr lang="en-US" sz="2000" baseline="30000"/>
              <a:t>th</a:t>
            </a:r>
            <a:r>
              <a:rPr lang="en-US" sz="2000"/>
              <a:t> order Chebyshev II filter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Steeper transition band than Butterworth,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Preserves passband while attenuating stopband.</a:t>
            </a:r>
            <a:endParaRPr/>
          </a:p>
          <a:p>
            <a:pPr marL="228600" lvl="0" indent="-215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Cutoff frequency = 350Hz (can change this if necessary)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Minimum Attenuation = 30 dB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Implemented using forwards-backwards-filtering</a:t>
            </a:r>
            <a:endParaRPr/>
          </a:p>
        </p:txBody>
      </p:sp>
      <p:pic>
        <p:nvPicPr>
          <p:cNvPr id="471" name="Google Shape;471;p44" descr="A screen 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410" y="4811642"/>
            <a:ext cx="5662301" cy="178512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1241570" y="6350467"/>
            <a:ext cx="620785" cy="151002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99f2ef18d5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structure.</a:t>
            </a:r>
            <a:endParaRPr/>
          </a:p>
        </p:txBody>
      </p:sp>
      <p:sp>
        <p:nvSpPr>
          <p:cNvPr id="478" name="Google Shape;478;g299f2ef18d5_0_5"/>
          <p:cNvSpPr txBox="1">
            <a:spLocks noGrp="1"/>
          </p:cNvSpPr>
          <p:nvPr>
            <p:ph type="body" idx="1"/>
          </p:nvPr>
        </p:nvSpPr>
        <p:spPr>
          <a:xfrm>
            <a:off x="838200" y="15797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1934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Data structure of final output:</a:t>
            </a:r>
            <a:endParaRPr/>
          </a:p>
          <a:p>
            <a:pPr marL="457200" lvl="1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[ nan nan nan … </a:t>
            </a:r>
            <a:r>
              <a:rPr lang="en-US" b="1"/>
              <a:t># audio #</a:t>
            </a:r>
            <a:r>
              <a:rPr lang="en-US"/>
              <a:t> … nan … nan… </a:t>
            </a:r>
            <a:r>
              <a:rPr lang="en-US" b="1"/>
              <a:t># audio # </a:t>
            </a:r>
            <a:r>
              <a:rPr lang="en-US"/>
              <a:t>nan … nan ] </a:t>
            </a:r>
            <a:endParaRPr/>
          </a:p>
        </p:txBody>
      </p:sp>
      <p:pic>
        <p:nvPicPr>
          <p:cNvPr id="479" name="Google Shape;479;g299f2ef18d5_0_5" descr="A graph of a sound wav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95150" y="2506809"/>
            <a:ext cx="58017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9f2ef18d5_0_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Reference:</a:t>
            </a:r>
            <a:endParaRPr/>
          </a:p>
        </p:txBody>
      </p:sp>
      <p:sp>
        <p:nvSpPr>
          <p:cNvPr id="485" name="Google Shape;485;g299f2ef18d5_0_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Sandsten, Maria, Mareile Große Ruse, and Martin Jönsson. "Robust feature representation for classification of bird song syllables." </a:t>
            </a:r>
            <a:r>
              <a:rPr lang="en-US" sz="2000" i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EURASIP Journal on Advances in Signal Processing</a:t>
            </a: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2016 (2016): 1-16.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https://asp-eurasipjournals.springeropen.com/articles/10.1186/s13634-016-0365-8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Raw Power</a:t>
            </a:r>
            <a:endParaRPr/>
          </a:p>
        </p:txBody>
      </p:sp>
      <p:pic>
        <p:nvPicPr>
          <p:cNvPr id="126" name="Google Shape;126;p6" descr="A graph of different colored lin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20902"/>
            <a:ext cx="10169900" cy="520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Filtered Power</a:t>
            </a:r>
            <a:endParaRPr/>
          </a:p>
        </p:txBody>
      </p:sp>
      <p:pic>
        <p:nvPicPr>
          <p:cNvPr id="132" name="Google Shape;132;p7" descr="A graph of different colored lines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70044" y="1196450"/>
            <a:ext cx="10051911" cy="514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Syllables Combined</a:t>
            </a:r>
            <a:endParaRPr/>
          </a:p>
        </p:txBody>
      </p:sp>
      <p:sp>
        <p:nvSpPr>
          <p:cNvPr id="138" name="Google Shape;138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(unfiltered)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Combined 1</a:t>
            </a:r>
            <a:endParaRPr/>
          </a:p>
        </p:txBody>
      </p:sp>
      <p:pic>
        <p:nvPicPr>
          <p:cNvPr id="144" name="Google Shape;144;p9" descr="A close-up of a graph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8352" y="1775291"/>
            <a:ext cx="580178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 descr="A graph of a diagra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0136" y="1797658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/>
          <p:nvPr/>
        </p:nvSpPr>
        <p:spPr>
          <a:xfrm>
            <a:off x="8212822" y="2155971"/>
            <a:ext cx="461395" cy="136041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9178955" y="2155971"/>
            <a:ext cx="461395" cy="136041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8443519" y="1506022"/>
            <a:ext cx="60946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 + H peaks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1157</Words>
  <Application>Microsoft Office PowerPoint</Application>
  <PresentationFormat>Widescreen</PresentationFormat>
  <Paragraphs>187</Paragraphs>
  <Slides>53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Noto Sans Symbols</vt:lpstr>
      <vt:lpstr>Office Theme</vt:lpstr>
      <vt:lpstr>Syllables</vt:lpstr>
      <vt:lpstr>Raw Syllable</vt:lpstr>
      <vt:lpstr>Filtered Syllable</vt:lpstr>
      <vt:lpstr>Raw Fourier</vt:lpstr>
      <vt:lpstr>Filtered Fourier</vt:lpstr>
      <vt:lpstr>Raw Power</vt:lpstr>
      <vt:lpstr>Filtered Power</vt:lpstr>
      <vt:lpstr>Syllables Combined</vt:lpstr>
      <vt:lpstr>Combined 1</vt:lpstr>
      <vt:lpstr>Combined 2</vt:lpstr>
      <vt:lpstr>Combined 3</vt:lpstr>
      <vt:lpstr>Noise</vt:lpstr>
      <vt:lpstr>Noise</vt:lpstr>
      <vt:lpstr>Noise 1:</vt:lpstr>
      <vt:lpstr>Noise 2:</vt:lpstr>
      <vt:lpstr>Noise 3:</vt:lpstr>
      <vt:lpstr>Noise 4:</vt:lpstr>
      <vt:lpstr>Noise 5:</vt:lpstr>
      <vt:lpstr>Noise 6:</vt:lpstr>
      <vt:lpstr>30 second clips of noise / quiet</vt:lpstr>
      <vt:lpstr>30s noise 1</vt:lpstr>
      <vt:lpstr>30s noise 2</vt:lpstr>
      <vt:lpstr>PowerPoint Presentation</vt:lpstr>
      <vt:lpstr>Filtering on amplitude</vt:lpstr>
      <vt:lpstr>clip1</vt:lpstr>
      <vt:lpstr>clip2</vt:lpstr>
      <vt:lpstr>clip3</vt:lpstr>
      <vt:lpstr>30 min clip1</vt:lpstr>
      <vt:lpstr>30 min clip2</vt:lpstr>
      <vt:lpstr>Issues:</vt:lpstr>
      <vt:lpstr>PowerPoint Presentation</vt:lpstr>
      <vt:lpstr>PowerPoint Presentation</vt:lpstr>
      <vt:lpstr>Alternative:</vt:lpstr>
      <vt:lpstr>My method</vt:lpstr>
      <vt:lpstr>Apply mask to audio</vt:lpstr>
      <vt:lpstr>Next step: </vt:lpstr>
      <vt:lpstr>30 min clip 1, cut locations</vt:lpstr>
      <vt:lpstr>After amplitude / fft filtering</vt:lpstr>
      <vt:lpstr>Results 1</vt:lpstr>
      <vt:lpstr>30 min clip 2, cut locations</vt:lpstr>
      <vt:lpstr>After amplitude / fft filtering</vt:lpstr>
      <vt:lpstr>Results 2</vt:lpstr>
      <vt:lpstr>Output is same even with .flac as input</vt:lpstr>
      <vt:lpstr>Results for 2 hour .flac file:</vt:lpstr>
      <vt:lpstr>Methods continued…</vt:lpstr>
      <vt:lpstr>Drawbacks</vt:lpstr>
      <vt:lpstr>Future steps</vt:lpstr>
      <vt:lpstr>Moving Average:</vt:lpstr>
      <vt:lpstr>Moving Average:</vt:lpstr>
      <vt:lpstr>Fast Fourier Transform-based convolution</vt:lpstr>
      <vt:lpstr>Preprocessing Filter Choice:</vt:lpstr>
      <vt:lpstr>Data structure.</vt:lpstr>
      <vt:lpstr>Reference: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Syllables</dc:title>
  <dc:creator>Gregg Castellucci</dc:creator>
  <cp:lastModifiedBy>Gregg Castellucci</cp:lastModifiedBy>
  <cp:revision>20</cp:revision>
  <dcterms:created xsi:type="dcterms:W3CDTF">2023-11-04T01:36:39Z</dcterms:created>
  <dcterms:modified xsi:type="dcterms:W3CDTF">2023-11-15T00:52:55Z</dcterms:modified>
</cp:coreProperties>
</file>